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Default Extension="png" ContentType="image/png"/>
  <Default Extension="jpeg" ContentType="image/jpeg"/>
  <Default Extension="xml" ContentType="application/xml"/>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slideLayouts/slideLayout6.xml" ContentType="application/vnd.openxmlformats-officedocument.presentationml.slideLayout+xml"/>
  <Override PartName="/ppt/slides/slide5.xml" ContentType="application/vnd.openxmlformats-officedocument.presentationml.slide+xml"/>
  <Override PartName="/docProps/core.xml" ContentType="application/vnd.openxmlformats-package.core-properties+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Layouts/slideLayout10.xml" ContentType="application/vnd.openxmlformats-officedocument.presentationml.slideLayout+xml"/>
  <Override PartName="/ppt/slides/slide3.xml" ContentType="application/vnd.openxmlformats-officedocument.presentationml.slide+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Override PartName="/ppt/slideLayouts/slideLayout9.xml" ContentType="application/vnd.openxmlformats-officedocument.presentationml.slideLayout+xml"/>
  <Override PartName="/ppt/slides/slide8.xml" ContentType="application/vnd.openxmlformats-officedocument.presentationml.slide+xml"/>
  <Override PartName="/ppt/presentation.xml" ContentType="application/vnd.openxmlformats-officedocument.presentationml.presentation.main+xml"/>
  <Override PartName="/ppt/slideLayouts/slideLayout7.xml" ContentType="application/vnd.openxmlformats-officedocument.presentationml.slideLayout+xml"/>
  <Override PartName="/ppt/slides/slide6.xml" ContentType="application/vnd.openxmlformats-officedocument.presentationml.slide+xml"/>
  <Default Extension="gif" ContentType="image/gif"/>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slideLayouts/slideLayout3.xml" ContentType="application/vnd.openxmlformats-officedocument.presentationml.slideLayout+xml"/>
  <Override PartName="/ppt/slides/slide2.xml" ContentType="application/vnd.openxmlformats-officedocument.presentationml.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r:id="rId1"/>
  </p:sld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showPr showNarration="1">
    <p:present/>
    <p:sldAll/>
    <p:penClr>
      <a:schemeClr val="tx1"/>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34551" autoAdjust="0"/>
    <p:restoredTop sz="94700" autoAdjust="0"/>
  </p:normalViewPr>
  <p:slideViewPr>
    <p:cSldViewPr snapToObjects="1">
      <p:cViewPr varScale="1">
        <p:scale>
          <a:sx n="128" d="100"/>
          <a:sy n="128" d="100"/>
        </p:scale>
        <p:origin x="-1560" y="-1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printerSettings" Target="printerSettings/printerSettings1.bin"/></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CEB079E4-ABD6-6E4D-B63F-329FF110E84D}" type="datetimeFigureOut">
              <a:rPr lang="fr-FR" smtClean="0"/>
              <a:pPr/>
              <a:t>28/02/18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E76C37C5-CA55-5E45-9E4C-DADD9050194A}" type="slidenum">
              <a:rPr lang="fr-FR" smtClean="0"/>
              <a:pPr/>
              <a:t>‹#›</a:t>
            </a:fld>
            <a:endParaRPr lang="fr-FR"/>
          </a:p>
        </p:txBody>
      </p:sp>
    </p:spTree>
  </p:cSld>
  <p:clrMapOvr>
    <a:masterClrMapping/>
  </p:clrMapOvr>
  <p:transition spd="slow" advClick="0" advTm="10000">
    <p:pull dir="ru"/>
  </p:transition>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CEB079E4-ABD6-6E4D-B63F-329FF110E84D}" type="datetimeFigureOut">
              <a:rPr lang="fr-FR" smtClean="0"/>
              <a:pPr/>
              <a:t>28/02/18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E76C37C5-CA55-5E45-9E4C-DADD9050194A}" type="slidenum">
              <a:rPr lang="fr-FR" smtClean="0"/>
              <a:pPr/>
              <a:t>‹#›</a:t>
            </a:fld>
            <a:endParaRPr lang="fr-FR"/>
          </a:p>
        </p:txBody>
      </p:sp>
    </p:spTree>
  </p:cSld>
  <p:clrMapOvr>
    <a:masterClrMapping/>
  </p:clrMapOvr>
  <p:transition spd="slow" advClick="0" advTm="10000">
    <p:pull dir="ru"/>
  </p:transition>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CEB079E4-ABD6-6E4D-B63F-329FF110E84D}" type="datetimeFigureOut">
              <a:rPr lang="fr-FR" smtClean="0"/>
              <a:pPr/>
              <a:t>28/02/18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E76C37C5-CA55-5E45-9E4C-DADD9050194A}" type="slidenum">
              <a:rPr lang="fr-FR" smtClean="0"/>
              <a:pPr/>
              <a:t>‹#›</a:t>
            </a:fld>
            <a:endParaRPr lang="fr-FR"/>
          </a:p>
        </p:txBody>
      </p:sp>
    </p:spTree>
  </p:cSld>
  <p:clrMapOvr>
    <a:masterClrMapping/>
  </p:clrMapOvr>
  <p:transition spd="slow" advClick="0" advTm="10000">
    <p:pull dir="ru"/>
  </p:transition>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CEB079E4-ABD6-6E4D-B63F-329FF110E84D}" type="datetimeFigureOut">
              <a:rPr lang="fr-FR" smtClean="0"/>
              <a:pPr/>
              <a:t>28/02/18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E76C37C5-CA55-5E45-9E4C-DADD9050194A}" type="slidenum">
              <a:rPr lang="fr-FR" smtClean="0"/>
              <a:pPr/>
              <a:t>‹#›</a:t>
            </a:fld>
            <a:endParaRPr lang="fr-FR"/>
          </a:p>
        </p:txBody>
      </p:sp>
    </p:spTree>
  </p:cSld>
  <p:clrMapOvr>
    <a:masterClrMapping/>
  </p:clrMapOvr>
  <p:transition spd="slow" advClick="0" advTm="10000">
    <p:pull dir="ru"/>
  </p:transition>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CEB079E4-ABD6-6E4D-B63F-329FF110E84D}" type="datetimeFigureOut">
              <a:rPr lang="fr-FR" smtClean="0"/>
              <a:pPr/>
              <a:t>28/02/18</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E76C37C5-CA55-5E45-9E4C-DADD9050194A}" type="slidenum">
              <a:rPr lang="fr-FR" smtClean="0"/>
              <a:pPr/>
              <a:t>‹#›</a:t>
            </a:fld>
            <a:endParaRPr lang="fr-FR"/>
          </a:p>
        </p:txBody>
      </p:sp>
    </p:spTree>
  </p:cSld>
  <p:clrMapOvr>
    <a:masterClrMapping/>
  </p:clrMapOvr>
  <p:transition spd="slow" advClick="0" advTm="10000">
    <p:pull dir="ru"/>
  </p:transition>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fld id="{CEB079E4-ABD6-6E4D-B63F-329FF110E84D}" type="datetimeFigureOut">
              <a:rPr lang="fr-FR" smtClean="0"/>
              <a:pPr/>
              <a:t>28/02/18</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E76C37C5-CA55-5E45-9E4C-DADD9050194A}" type="slidenum">
              <a:rPr lang="fr-FR" smtClean="0"/>
              <a:pPr/>
              <a:t>‹#›</a:t>
            </a:fld>
            <a:endParaRPr lang="fr-FR"/>
          </a:p>
        </p:txBody>
      </p:sp>
    </p:spTree>
  </p:cSld>
  <p:clrMapOvr>
    <a:masterClrMapping/>
  </p:clrMapOvr>
  <p:transition spd="slow" advClick="0" advTm="10000">
    <p:pull dir="ru"/>
  </p:transition>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CEB079E4-ABD6-6E4D-B63F-329FF110E84D}" type="datetimeFigureOut">
              <a:rPr lang="fr-FR" smtClean="0"/>
              <a:pPr/>
              <a:t>28/02/18</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E76C37C5-CA55-5E45-9E4C-DADD9050194A}" type="slidenum">
              <a:rPr lang="fr-FR" smtClean="0"/>
              <a:pPr/>
              <a:t>‹#›</a:t>
            </a:fld>
            <a:endParaRPr lang="fr-FR"/>
          </a:p>
        </p:txBody>
      </p:sp>
    </p:spTree>
  </p:cSld>
  <p:clrMapOvr>
    <a:masterClrMapping/>
  </p:clrMapOvr>
  <p:transition spd="slow" advClick="0" advTm="10000">
    <p:pull dir="ru"/>
  </p:transition>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CEB079E4-ABD6-6E4D-B63F-329FF110E84D}" type="datetimeFigureOut">
              <a:rPr lang="fr-FR" smtClean="0"/>
              <a:pPr/>
              <a:t>28/02/18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E76C37C5-CA55-5E45-9E4C-DADD9050194A}" type="slidenum">
              <a:rPr lang="fr-FR" smtClean="0"/>
              <a:pPr/>
              <a:t>‹#›</a:t>
            </a:fld>
            <a:endParaRPr lang="fr-FR"/>
          </a:p>
        </p:txBody>
      </p:sp>
    </p:spTree>
  </p:cSld>
  <p:clrMapOvr>
    <a:masterClrMapping/>
  </p:clrMapOvr>
  <p:transition spd="slow" advClick="0" advTm="10000">
    <p:pull dir="ru"/>
  </p:transition>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CEB079E4-ABD6-6E4D-B63F-329FF110E84D}" type="datetimeFigureOut">
              <a:rPr lang="fr-FR" smtClean="0"/>
              <a:pPr/>
              <a:t>28/02/18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E76C37C5-CA55-5E45-9E4C-DADD9050194A}" type="slidenum">
              <a:rPr lang="fr-FR" smtClean="0"/>
              <a:pPr/>
              <a:t>‹#›</a:t>
            </a:fld>
            <a:endParaRPr lang="fr-FR"/>
          </a:p>
        </p:txBody>
      </p:sp>
    </p:spTree>
  </p:cSld>
  <p:clrMapOvr>
    <a:masterClrMapping/>
  </p:clrMapOvr>
  <p:transition spd="slow" advClick="0" advTm="10000">
    <p:pull dir="ru"/>
  </p:transition>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CEB079E4-ABD6-6E4D-B63F-329FF110E84D}" type="datetimeFigureOut">
              <a:rPr lang="fr-FR" smtClean="0"/>
              <a:pPr/>
              <a:t>28/02/18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E76C37C5-CA55-5E45-9E4C-DADD9050194A}" type="slidenum">
              <a:rPr lang="fr-FR" smtClean="0"/>
              <a:pPr/>
              <a:t>‹#›</a:t>
            </a:fld>
            <a:endParaRPr lang="fr-FR"/>
          </a:p>
        </p:txBody>
      </p:sp>
    </p:spTree>
  </p:cSld>
  <p:clrMapOvr>
    <a:masterClrMapping/>
  </p:clrMapOvr>
  <p:transition spd="slow" advClick="0" advTm="10000">
    <p:pull dir="ru"/>
  </p:transition>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CEB079E4-ABD6-6E4D-B63F-329FF110E84D}" type="datetimeFigureOut">
              <a:rPr lang="fr-FR" smtClean="0"/>
              <a:pPr/>
              <a:t>28/02/18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E76C37C5-CA55-5E45-9E4C-DADD9050194A}" type="slidenum">
              <a:rPr lang="fr-FR" smtClean="0"/>
              <a:pPr/>
              <a:t>‹#›</a:t>
            </a:fld>
            <a:endParaRPr lang="fr-FR"/>
          </a:p>
        </p:txBody>
      </p:sp>
    </p:spTree>
  </p:cSld>
  <p:clrMapOvr>
    <a:masterClrMapping/>
  </p:clrMapOvr>
  <p:transition spd="slow" advClick="0" advTm="10000">
    <p:pull dir="ru"/>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2"/>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B079E4-ABD6-6E4D-B63F-329FF110E84D}" type="datetimeFigureOut">
              <a:rPr lang="fr-FR" smtClean="0"/>
              <a:pPr/>
              <a:t>28/02/18</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6C37C5-CA55-5E45-9E4C-DADD9050194A}" type="slidenum">
              <a:rPr lang="fr-FR" smtClean="0"/>
              <a:pPr/>
              <a:t>‹#›</a:t>
            </a:fld>
            <a:endParaRPr lang="fr-FR"/>
          </a:p>
        </p:txBody>
      </p:sp>
    </p:spTree>
  </p:cSld>
  <p:clrMap bg1="dk1" tx1="lt1" bg2="dk2" tx2="lt2" accent1="accent1" accent2="accent2" accent3="accent3" accent4="accent4" accent5="accent5" accent6="accent6" hlink="hlink" folHlink="folHlink"/>
  <p:sldLayoutIdLst>
    <p:sldLayoutId r:id="rId1"/>
    <p:sldLayoutId r:id="rId2"/>
    <p:sldLayoutId r:id="rId3"/>
    <p:sldLayoutId r:id="rId4"/>
    <p:sldLayoutId r:id="rId5"/>
    <p:sldLayoutId r:id="rId6"/>
    <p:sldLayoutId r:id="rId7"/>
    <p:sldLayoutId r:id="rId8"/>
    <p:sldLayoutId r:id="rId9"/>
    <p:sldLayoutId r:id="rId10"/>
    <p:sldLayoutId r:id="rId11"/>
  </p:sldLayoutIdLst>
  <p:transition spd="slow" advClick="0" advTm="10000">
    <p:pull dir="ru"/>
  </p:transition>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2.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gi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gi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gi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gi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gi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gif"/></Relationships>
</file>

<file path=ppt/slides/_rels/slide8.xml.rels><?xml version="1.0" encoding="UTF-8" standalone="yes"?>
<Relationships xmlns="http://schemas.openxmlformats.org/package/2006/relationships"><Relationship Id="rId3" Type="http://schemas.openxmlformats.org/officeDocument/2006/relationships/image" Target="../media/image2.gif"/><Relationship Id="rId4" Type="http://schemas.openxmlformats.org/officeDocument/2006/relationships/image" Target="../media/image4.png"/><Relationship Id="rId5" Type="http://schemas.openxmlformats.org/officeDocument/2006/relationships/image" Target="../media/image5.jpeg"/><Relationship Id="rId1" Type="http://schemas.openxmlformats.org/officeDocument/2006/relationships/slideLayout" Target="../slideLayouts/slideLayout2.xml"/><Relationship Id="rId2"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ctrTitle"/>
          </p:nvPr>
        </p:nvSpPr>
        <p:spPr>
          <a:xfrm>
            <a:off x="990600" y="6200776"/>
            <a:ext cx="2362200" cy="400050"/>
          </a:xfrm>
        </p:spPr>
        <p:txBody>
          <a:bodyPr>
            <a:normAutofit/>
          </a:bodyPr>
          <a:lstStyle/>
          <a:p>
            <a:pPr algn="l"/>
            <a:r>
              <a:rPr lang="fr-FR" sz="1000" dirty="0" smtClean="0">
                <a:solidFill>
                  <a:schemeClr val="tx2">
                    <a:lumMod val="60000"/>
                    <a:lumOff val="40000"/>
                  </a:schemeClr>
                </a:solidFill>
                <a:latin typeface="Avenir Heavy"/>
                <a:cs typeface="Avenir Heavy"/>
              </a:rPr>
              <a:t>HOME STAGING – La leçon déco</a:t>
            </a:r>
            <a:endParaRPr lang="fr-FR" sz="1000" dirty="0">
              <a:solidFill>
                <a:schemeClr val="tx2">
                  <a:lumMod val="60000"/>
                  <a:lumOff val="40000"/>
                </a:schemeClr>
              </a:solidFill>
              <a:latin typeface="Avenir Heavy"/>
              <a:cs typeface="Avenir Heavy"/>
            </a:endParaRPr>
          </a:p>
        </p:txBody>
      </p:sp>
      <p:sp>
        <p:nvSpPr>
          <p:cNvPr id="3" name="Sous-titre 2"/>
          <p:cNvSpPr>
            <a:spLocks noGrp="1"/>
          </p:cNvSpPr>
          <p:nvPr>
            <p:ph type="subTitle" idx="1"/>
          </p:nvPr>
        </p:nvSpPr>
        <p:spPr>
          <a:xfrm>
            <a:off x="152400" y="457200"/>
            <a:ext cx="4571999" cy="4038600"/>
          </a:xfrm>
        </p:spPr>
        <p:txBody>
          <a:bodyPr>
            <a:noAutofit/>
          </a:bodyPr>
          <a:lstStyle/>
          <a:p>
            <a:endParaRPr lang="fr-FR" sz="2800" dirty="0" smtClean="0">
              <a:latin typeface="Avenir Heavy"/>
              <a:cs typeface="Avenir Heavy"/>
            </a:endParaRPr>
          </a:p>
          <a:p>
            <a:r>
              <a:rPr lang="fr-FR" sz="2800" dirty="0" smtClean="0">
                <a:latin typeface="Avenir Heavy"/>
                <a:cs typeface="Avenir Heavy"/>
              </a:rPr>
              <a:t>Votre maison ou appartement </a:t>
            </a:r>
          </a:p>
          <a:p>
            <a:r>
              <a:rPr lang="fr-FR" sz="2800" dirty="0" smtClean="0">
                <a:latin typeface="Avenir Heavy"/>
                <a:cs typeface="Avenir Heavy"/>
              </a:rPr>
              <a:t>ne se vend pas ?</a:t>
            </a:r>
          </a:p>
          <a:p>
            <a:endParaRPr lang="fr-FR" sz="2800" dirty="0" smtClean="0">
              <a:latin typeface="Avenir Heavy"/>
              <a:cs typeface="Avenir Heavy"/>
            </a:endParaRPr>
          </a:p>
          <a:p>
            <a:r>
              <a:rPr lang="fr-FR" sz="2800" dirty="0" smtClean="0">
                <a:latin typeface="Avenir Heavy"/>
                <a:cs typeface="Avenir Heavy"/>
              </a:rPr>
              <a:t>Avez vous pensé au </a:t>
            </a:r>
          </a:p>
          <a:p>
            <a:r>
              <a:rPr lang="fr-FR" sz="4000" dirty="0" smtClean="0">
                <a:latin typeface="Avenir Heavy"/>
                <a:cs typeface="Avenir Heavy"/>
              </a:rPr>
              <a:t>HOME STAGING?</a:t>
            </a:r>
            <a:endParaRPr lang="fr-FR" sz="4000" dirty="0">
              <a:latin typeface="Avenir Heavy"/>
              <a:cs typeface="Avenir Heavy"/>
            </a:endParaRPr>
          </a:p>
        </p:txBody>
      </p:sp>
      <p:pic>
        <p:nvPicPr>
          <p:cNvPr id="4" name="Image 3" descr="20141107_130859.jpg"/>
          <p:cNvPicPr>
            <a:picLocks noChangeAspect="1"/>
          </p:cNvPicPr>
          <p:nvPr/>
        </p:nvPicPr>
        <p:blipFill>
          <a:blip r:embed="rId2"/>
          <a:stretch>
            <a:fillRect/>
          </a:stretch>
        </p:blipFill>
        <p:spPr>
          <a:xfrm rot="5400000">
            <a:off x="3523654" y="1581746"/>
            <a:ext cx="6534150" cy="3675459"/>
          </a:xfrm>
          <a:prstGeom prst="rect">
            <a:avLst/>
          </a:prstGeom>
        </p:spPr>
      </p:pic>
      <p:pic>
        <p:nvPicPr>
          <p:cNvPr id="5" name="Image 4" descr="logo sans fond blanc.gif"/>
          <p:cNvPicPr>
            <a:picLocks noChangeAspect="1"/>
          </p:cNvPicPr>
          <p:nvPr/>
        </p:nvPicPr>
        <p:blipFill>
          <a:blip r:embed="rId3"/>
          <a:stretch>
            <a:fillRect/>
          </a:stretch>
        </p:blipFill>
        <p:spPr>
          <a:xfrm>
            <a:off x="152400" y="6000751"/>
            <a:ext cx="685800" cy="685800"/>
          </a:xfrm>
          <a:prstGeom prst="rect">
            <a:avLst/>
          </a:prstGeom>
        </p:spPr>
      </p:pic>
    </p:spTree>
  </p:cSld>
  <p:clrMapOvr>
    <a:masterClrMapping/>
  </p:clrMapOvr>
  <p:transition spd="slow" advClick="0" advTm="6000">
    <p:pull dir="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HOME STAGING, c’est quoi?</a:t>
            </a:r>
            <a:endParaRPr lang="fr-FR" dirty="0"/>
          </a:p>
        </p:txBody>
      </p:sp>
      <p:sp>
        <p:nvSpPr>
          <p:cNvPr id="3" name="Espace réservé du contenu 2"/>
          <p:cNvSpPr>
            <a:spLocks noGrp="1"/>
          </p:cNvSpPr>
          <p:nvPr>
            <p:ph idx="1"/>
          </p:nvPr>
        </p:nvSpPr>
        <p:spPr>
          <a:xfrm>
            <a:off x="457200" y="1600200"/>
            <a:ext cx="8229600" cy="4114800"/>
          </a:xfrm>
        </p:spPr>
        <p:txBody>
          <a:bodyPr vert="horz" wrap="square">
            <a:noAutofit/>
          </a:bodyPr>
          <a:lstStyle/>
          <a:p>
            <a:pPr algn="just">
              <a:buNone/>
            </a:pPr>
            <a:r>
              <a:rPr lang="fr-FR" sz="2000" dirty="0" smtClean="0"/>
              <a:t>Nous savons tous que lors d’un achat, un coup de cœur se déclenche dans les 1</a:t>
            </a:r>
            <a:r>
              <a:rPr lang="fr-FR" sz="2000" baseline="30000" dirty="0" smtClean="0"/>
              <a:t>ère</a:t>
            </a:r>
            <a:r>
              <a:rPr lang="fr-FR" sz="2000" dirty="0" smtClean="0"/>
              <a:t> minutes de la visite, si votre bien est en vente depuis quelques mois c’est qu’il n’est pas prêt à la vente.</a:t>
            </a:r>
          </a:p>
          <a:p>
            <a:pPr algn="just">
              <a:buNone/>
            </a:pPr>
            <a:endParaRPr lang="fr-FR" sz="2000" dirty="0" smtClean="0"/>
          </a:p>
          <a:p>
            <a:pPr>
              <a:buNone/>
            </a:pPr>
            <a:r>
              <a:rPr lang="fr-FR" sz="2000" dirty="0" smtClean="0"/>
              <a:t>Le HOME STAGING c’est mettre en valeur votre intérieur en dépersonnalisant, désencombrant les pièces trop chargées, en réparant ce qui est défectueux, en aménageant des espaces fonctionnels, en créant un univers plus neutre aux gouts plus actuels des futurs acquéreurs qui souhaitent emménager tout de suite avec le moins de travaux possible.</a:t>
            </a:r>
          </a:p>
          <a:p>
            <a:pPr>
              <a:buNone/>
            </a:pPr>
            <a:endParaRPr lang="fr-FR" sz="2000" dirty="0" smtClean="0"/>
          </a:p>
          <a:p>
            <a:pPr>
              <a:buNone/>
            </a:pPr>
            <a:r>
              <a:rPr lang="fr-FR" sz="2000" dirty="0" smtClean="0"/>
              <a:t>C’est un investissement gagnant pour tous! Vendez vite et bien!</a:t>
            </a:r>
            <a:endParaRPr lang="fr-FR" sz="2000" dirty="0"/>
          </a:p>
        </p:txBody>
      </p:sp>
      <p:pic>
        <p:nvPicPr>
          <p:cNvPr id="4" name="Image 3" descr="logo sans fond blanc.gif"/>
          <p:cNvPicPr>
            <a:picLocks noChangeAspect="1"/>
          </p:cNvPicPr>
          <p:nvPr/>
        </p:nvPicPr>
        <p:blipFill>
          <a:blip r:embed="rId2"/>
          <a:stretch>
            <a:fillRect/>
          </a:stretch>
        </p:blipFill>
        <p:spPr>
          <a:xfrm>
            <a:off x="152400" y="6000751"/>
            <a:ext cx="685800" cy="685800"/>
          </a:xfrm>
          <a:prstGeom prst="rect">
            <a:avLst/>
          </a:prstGeom>
        </p:spPr>
      </p:pic>
      <p:sp>
        <p:nvSpPr>
          <p:cNvPr id="5" name="Titre 1"/>
          <p:cNvSpPr txBox="1">
            <a:spLocks/>
          </p:cNvSpPr>
          <p:nvPr/>
        </p:nvSpPr>
        <p:spPr>
          <a:xfrm>
            <a:off x="990600" y="6200776"/>
            <a:ext cx="2362200" cy="400050"/>
          </a:xfrm>
          <a:prstGeom prst="rect">
            <a:avLst/>
          </a:prstGeom>
        </p:spPr>
        <p:txBody>
          <a:bodyPr vert="horz" lIns="91440" tIns="45720" rIns="91440" bIns="45720" rtlCol="0" anchor="ctr">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fr-FR" sz="1000" b="0" i="0" u="none" strike="noStrike" kern="1200" cap="none" spc="0" normalizeH="0" baseline="0" noProof="0" smtClean="0">
                <a:ln>
                  <a:noFill/>
                </a:ln>
                <a:solidFill>
                  <a:schemeClr val="tx2">
                    <a:lumMod val="60000"/>
                    <a:lumOff val="40000"/>
                  </a:schemeClr>
                </a:solidFill>
                <a:effectLst/>
                <a:uLnTx/>
                <a:uFillTx/>
                <a:latin typeface="Avenir Heavy"/>
                <a:ea typeface="+mj-ea"/>
                <a:cs typeface="Avenir Heavy"/>
              </a:rPr>
              <a:t>HOME STAGING – La leçon déco</a:t>
            </a:r>
            <a:endParaRPr kumimoji="0" lang="fr-FR" sz="1000" b="0" i="0" u="none" strike="noStrike" kern="1200" cap="none" spc="0" normalizeH="0" baseline="0" noProof="0" dirty="0" smtClean="0">
              <a:ln>
                <a:noFill/>
              </a:ln>
              <a:solidFill>
                <a:schemeClr val="tx2">
                  <a:lumMod val="60000"/>
                  <a:lumOff val="40000"/>
                </a:schemeClr>
              </a:solidFill>
              <a:effectLst/>
              <a:uLnTx/>
              <a:uFillTx/>
              <a:latin typeface="Avenir Heavy"/>
              <a:ea typeface="+mj-ea"/>
              <a:cs typeface="Avenir Heavy"/>
            </a:endParaRPr>
          </a:p>
        </p:txBody>
      </p:sp>
    </p:spTree>
  </p:cSld>
  <p:clrMapOvr>
    <a:masterClrMapping/>
  </p:clrMapOvr>
  <p:transition spd="slow" advClick="0" advTm="30000">
    <p:pull dir="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étapes clés</a:t>
            </a:r>
            <a:endParaRPr lang="fr-FR" dirty="0"/>
          </a:p>
        </p:txBody>
      </p:sp>
      <p:sp>
        <p:nvSpPr>
          <p:cNvPr id="3" name="Espace réservé du contenu 2"/>
          <p:cNvSpPr>
            <a:spLocks noGrp="1"/>
          </p:cNvSpPr>
          <p:nvPr>
            <p:ph idx="1"/>
          </p:nvPr>
        </p:nvSpPr>
        <p:spPr>
          <a:xfrm>
            <a:off x="457200" y="2362200"/>
            <a:ext cx="8229600" cy="2667000"/>
          </a:xfrm>
        </p:spPr>
        <p:txBody>
          <a:bodyPr/>
          <a:lstStyle/>
          <a:p>
            <a:r>
              <a:rPr lang="fr-FR" dirty="0"/>
              <a:t>E</a:t>
            </a:r>
            <a:r>
              <a:rPr lang="fr-FR" dirty="0" smtClean="0"/>
              <a:t>tape 1 : je désencombre et dépersonnalise</a:t>
            </a:r>
          </a:p>
          <a:p>
            <a:r>
              <a:rPr lang="fr-FR" dirty="0" smtClean="0"/>
              <a:t>Etape 2 : je répare </a:t>
            </a:r>
          </a:p>
          <a:p>
            <a:r>
              <a:rPr lang="fr-FR" dirty="0" smtClean="0"/>
              <a:t>Etape 3 : j’aménage les pièces</a:t>
            </a:r>
          </a:p>
          <a:p>
            <a:r>
              <a:rPr lang="fr-FR" dirty="0" smtClean="0"/>
              <a:t>Etape 4 : je décore</a:t>
            </a:r>
            <a:endParaRPr lang="fr-FR" dirty="0"/>
          </a:p>
        </p:txBody>
      </p:sp>
      <p:pic>
        <p:nvPicPr>
          <p:cNvPr id="4" name="Image 3" descr="logo sans fond blanc.gif"/>
          <p:cNvPicPr>
            <a:picLocks noChangeAspect="1"/>
          </p:cNvPicPr>
          <p:nvPr/>
        </p:nvPicPr>
        <p:blipFill>
          <a:blip r:embed="rId2"/>
          <a:stretch>
            <a:fillRect/>
          </a:stretch>
        </p:blipFill>
        <p:spPr>
          <a:xfrm>
            <a:off x="152400" y="6000751"/>
            <a:ext cx="685800" cy="685800"/>
          </a:xfrm>
          <a:prstGeom prst="rect">
            <a:avLst/>
          </a:prstGeom>
        </p:spPr>
      </p:pic>
      <p:sp>
        <p:nvSpPr>
          <p:cNvPr id="5" name="Titre 1"/>
          <p:cNvSpPr txBox="1">
            <a:spLocks/>
          </p:cNvSpPr>
          <p:nvPr/>
        </p:nvSpPr>
        <p:spPr>
          <a:xfrm>
            <a:off x="990600" y="6200776"/>
            <a:ext cx="2362200" cy="400050"/>
          </a:xfrm>
          <a:prstGeom prst="rect">
            <a:avLst/>
          </a:prstGeom>
        </p:spPr>
        <p:txBody>
          <a:bodyPr vert="horz" lIns="91440" tIns="45720" rIns="91440" bIns="45720" rtlCol="0" anchor="ctr">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fr-FR" sz="1000" b="0" i="0" u="none" strike="noStrike" kern="1200" cap="none" spc="0" normalizeH="0" baseline="0" noProof="0" smtClean="0">
                <a:ln>
                  <a:noFill/>
                </a:ln>
                <a:solidFill>
                  <a:schemeClr val="tx2">
                    <a:lumMod val="60000"/>
                    <a:lumOff val="40000"/>
                  </a:schemeClr>
                </a:solidFill>
                <a:effectLst/>
                <a:uLnTx/>
                <a:uFillTx/>
                <a:latin typeface="Avenir Heavy"/>
                <a:ea typeface="+mj-ea"/>
                <a:cs typeface="Avenir Heavy"/>
              </a:rPr>
              <a:t>HOME STAGING – La leçon déco</a:t>
            </a:r>
            <a:endParaRPr kumimoji="0" lang="fr-FR" sz="1000" b="0" i="0" u="none" strike="noStrike" kern="1200" cap="none" spc="0" normalizeH="0" baseline="0" noProof="0" dirty="0" smtClean="0">
              <a:ln>
                <a:noFill/>
              </a:ln>
              <a:solidFill>
                <a:schemeClr val="tx2">
                  <a:lumMod val="60000"/>
                  <a:lumOff val="40000"/>
                </a:schemeClr>
              </a:solidFill>
              <a:effectLst/>
              <a:uLnTx/>
              <a:uFillTx/>
              <a:latin typeface="Avenir Heavy"/>
              <a:ea typeface="+mj-ea"/>
              <a:cs typeface="Avenir Heavy"/>
            </a:endParaRPr>
          </a:p>
        </p:txBody>
      </p:sp>
    </p:spTree>
  </p:cSld>
  <p:clrMapOvr>
    <a:masterClrMapping/>
  </p:clrMapOvr>
  <p:transition spd="slow" advClick="0" advTm="8000">
    <p:pull dir="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ETAPE 1</a:t>
            </a:r>
            <a:endParaRPr lang="fr-FR" dirty="0"/>
          </a:p>
        </p:txBody>
      </p:sp>
      <p:sp>
        <p:nvSpPr>
          <p:cNvPr id="7" name="ZoneTexte 6"/>
          <p:cNvSpPr txBox="1"/>
          <p:nvPr/>
        </p:nvSpPr>
        <p:spPr>
          <a:xfrm>
            <a:off x="457201" y="1417638"/>
            <a:ext cx="8534400" cy="1846659"/>
          </a:xfrm>
          <a:prstGeom prst="rect">
            <a:avLst/>
          </a:prstGeom>
          <a:noFill/>
        </p:spPr>
        <p:txBody>
          <a:bodyPr wrap="square" rtlCol="0">
            <a:spAutoFit/>
          </a:bodyPr>
          <a:lstStyle/>
          <a:p>
            <a:r>
              <a:rPr lang="fr-FR" sz="2400" b="1" dirty="0" smtClean="0"/>
              <a:t>Je désencombre, je dépersonnalise! Pourquoi? </a:t>
            </a:r>
          </a:p>
          <a:p>
            <a:endParaRPr lang="fr-FR" dirty="0"/>
          </a:p>
          <a:p>
            <a:r>
              <a:rPr lang="fr-FR" dirty="0" smtClean="0"/>
              <a:t>Pour vous donnez toutes les chances de vendre. Un acheteur à un coup de cœur dans les 1</a:t>
            </a:r>
            <a:r>
              <a:rPr lang="fr-FR" baseline="30000" dirty="0" smtClean="0"/>
              <a:t>ère</a:t>
            </a:r>
            <a:r>
              <a:rPr lang="fr-FR" dirty="0" smtClean="0"/>
              <a:t> minutes! Si c’est trop encombrer par vos meubles imposants ou que vous avez une décoration très chargée voir datée, il repartira sans hésitation! Il retiendra une image négative de votre bien.   </a:t>
            </a:r>
            <a:endParaRPr lang="fr-FR" dirty="0"/>
          </a:p>
        </p:txBody>
      </p:sp>
      <p:sp>
        <p:nvSpPr>
          <p:cNvPr id="9" name="ZoneTexte 8"/>
          <p:cNvSpPr txBox="1"/>
          <p:nvPr/>
        </p:nvSpPr>
        <p:spPr>
          <a:xfrm>
            <a:off x="457201" y="3505200"/>
            <a:ext cx="8229600" cy="2308324"/>
          </a:xfrm>
          <a:prstGeom prst="rect">
            <a:avLst/>
          </a:prstGeom>
          <a:noFill/>
        </p:spPr>
        <p:txBody>
          <a:bodyPr wrap="square" rtlCol="0">
            <a:spAutoFit/>
          </a:bodyPr>
          <a:lstStyle/>
          <a:p>
            <a:r>
              <a:rPr lang="fr-FR" dirty="0" smtClean="0"/>
              <a:t>Je vais vous donner les clés d’une vente réussie, ensemble on va retirer des meubles, déplacer certains qui peuvent servir pour d’autre pièces et en garder quelques un le temps de la vente! Les autres irons dans un garde meuble ou chez un ami, famille…</a:t>
            </a:r>
          </a:p>
          <a:p>
            <a:endParaRPr lang="fr-FR" dirty="0" smtClean="0"/>
          </a:p>
          <a:p>
            <a:r>
              <a:rPr lang="fr-FR" dirty="0" smtClean="0"/>
              <a:t>Nous allons retirer tous les objets trop personnel (photos, objets de collection, et décorations trop datées), les mettre dans des cartons puis dans votre point de stockage, et en garder quelques un pour la décoration finale, ce qui est fait ne sera plus a faire par la suite pour le déménagement!  </a:t>
            </a:r>
            <a:endParaRPr lang="fr-FR" dirty="0"/>
          </a:p>
        </p:txBody>
      </p:sp>
      <p:pic>
        <p:nvPicPr>
          <p:cNvPr id="10" name="Image 9" descr="logo sans fond blanc.gif"/>
          <p:cNvPicPr>
            <a:picLocks noChangeAspect="1"/>
          </p:cNvPicPr>
          <p:nvPr/>
        </p:nvPicPr>
        <p:blipFill>
          <a:blip r:embed="rId2"/>
          <a:stretch>
            <a:fillRect/>
          </a:stretch>
        </p:blipFill>
        <p:spPr>
          <a:xfrm>
            <a:off x="152400" y="6000751"/>
            <a:ext cx="685800" cy="685800"/>
          </a:xfrm>
          <a:prstGeom prst="rect">
            <a:avLst/>
          </a:prstGeom>
        </p:spPr>
      </p:pic>
      <p:sp>
        <p:nvSpPr>
          <p:cNvPr id="11" name="Titre 1"/>
          <p:cNvSpPr txBox="1">
            <a:spLocks/>
          </p:cNvSpPr>
          <p:nvPr/>
        </p:nvSpPr>
        <p:spPr>
          <a:xfrm>
            <a:off x="990600" y="6200776"/>
            <a:ext cx="2362200" cy="400050"/>
          </a:xfrm>
          <a:prstGeom prst="rect">
            <a:avLst/>
          </a:prstGeom>
        </p:spPr>
        <p:txBody>
          <a:bodyPr vert="horz" lIns="91440" tIns="45720" rIns="91440" bIns="45720" rtlCol="0" anchor="ctr">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fr-FR" sz="1000" b="0" i="0" u="none" strike="noStrike" kern="1200" cap="none" spc="0" normalizeH="0" baseline="0" noProof="0" smtClean="0">
                <a:ln>
                  <a:noFill/>
                </a:ln>
                <a:solidFill>
                  <a:schemeClr val="tx2">
                    <a:lumMod val="60000"/>
                    <a:lumOff val="40000"/>
                  </a:schemeClr>
                </a:solidFill>
                <a:effectLst/>
                <a:uLnTx/>
                <a:uFillTx/>
                <a:latin typeface="Avenir Heavy"/>
                <a:ea typeface="+mj-ea"/>
                <a:cs typeface="Avenir Heavy"/>
              </a:rPr>
              <a:t>HOME STAGING – La leçon déco</a:t>
            </a:r>
            <a:endParaRPr kumimoji="0" lang="fr-FR" sz="1000" b="0" i="0" u="none" strike="noStrike" kern="1200" cap="none" spc="0" normalizeH="0" baseline="0" noProof="0" dirty="0" smtClean="0">
              <a:ln>
                <a:noFill/>
              </a:ln>
              <a:solidFill>
                <a:schemeClr val="tx2">
                  <a:lumMod val="60000"/>
                  <a:lumOff val="40000"/>
                </a:schemeClr>
              </a:solidFill>
              <a:effectLst/>
              <a:uLnTx/>
              <a:uFillTx/>
              <a:latin typeface="Avenir Heavy"/>
              <a:ea typeface="+mj-ea"/>
              <a:cs typeface="Avenir Heavy"/>
            </a:endParaRPr>
          </a:p>
        </p:txBody>
      </p:sp>
    </p:spTree>
  </p:cSld>
  <p:clrMapOvr>
    <a:masterClrMapping/>
  </p:clrMapOvr>
  <p:transition spd="slow" advClick="0" advTm="30000">
    <p:pull dir="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ETAPE 2</a:t>
            </a:r>
            <a:endParaRPr lang="fr-FR" dirty="0"/>
          </a:p>
        </p:txBody>
      </p:sp>
      <p:sp>
        <p:nvSpPr>
          <p:cNvPr id="4" name="ZoneTexte 3"/>
          <p:cNvSpPr txBox="1"/>
          <p:nvPr/>
        </p:nvSpPr>
        <p:spPr>
          <a:xfrm>
            <a:off x="457200" y="1600200"/>
            <a:ext cx="8534400" cy="1569660"/>
          </a:xfrm>
          <a:prstGeom prst="rect">
            <a:avLst/>
          </a:prstGeom>
          <a:noFill/>
        </p:spPr>
        <p:txBody>
          <a:bodyPr wrap="square" rtlCol="0">
            <a:spAutoFit/>
          </a:bodyPr>
          <a:lstStyle/>
          <a:p>
            <a:r>
              <a:rPr lang="fr-FR" sz="2400" b="1" dirty="0" smtClean="0"/>
              <a:t>Je répare ! Pourquoi? </a:t>
            </a:r>
          </a:p>
          <a:p>
            <a:endParaRPr lang="fr-FR" dirty="0"/>
          </a:p>
          <a:p>
            <a:r>
              <a:rPr lang="fr-FR" dirty="0" smtClean="0"/>
              <a:t>Pour encore vous donnez toutes les chances de vendre. Si l’acheteur trouve que votre bien est mal entretenu ou que l’installation électrique est obsolète, il repartira sans hésitation! Il retiendra encore une image négative de votre maison ou appartement.   </a:t>
            </a:r>
            <a:endParaRPr lang="fr-FR" dirty="0"/>
          </a:p>
        </p:txBody>
      </p:sp>
      <p:sp>
        <p:nvSpPr>
          <p:cNvPr id="5" name="ZoneTexte 4"/>
          <p:cNvSpPr txBox="1"/>
          <p:nvPr/>
        </p:nvSpPr>
        <p:spPr>
          <a:xfrm>
            <a:off x="457201" y="3853934"/>
            <a:ext cx="8229600" cy="923330"/>
          </a:xfrm>
          <a:prstGeom prst="rect">
            <a:avLst/>
          </a:prstGeom>
          <a:noFill/>
        </p:spPr>
        <p:txBody>
          <a:bodyPr wrap="square" rtlCol="0">
            <a:spAutoFit/>
          </a:bodyPr>
          <a:lstStyle/>
          <a:p>
            <a:r>
              <a:rPr lang="fr-FR" dirty="0"/>
              <a:t>E</a:t>
            </a:r>
            <a:r>
              <a:rPr lang="fr-FR" dirty="0" smtClean="0"/>
              <a:t>nsemble on va trouver des solutions pour réparer ce qui est défectueux, votre bien n’en sera que valoriser et l’acheteur n’aura pas à négocier radicalement le prix de vente !</a:t>
            </a:r>
          </a:p>
          <a:p>
            <a:endParaRPr lang="fr-FR" dirty="0" smtClean="0"/>
          </a:p>
        </p:txBody>
      </p:sp>
      <p:pic>
        <p:nvPicPr>
          <p:cNvPr id="6" name="Image 5" descr="logo sans fond blanc.gif"/>
          <p:cNvPicPr>
            <a:picLocks noChangeAspect="1"/>
          </p:cNvPicPr>
          <p:nvPr/>
        </p:nvPicPr>
        <p:blipFill>
          <a:blip r:embed="rId2"/>
          <a:stretch>
            <a:fillRect/>
          </a:stretch>
        </p:blipFill>
        <p:spPr>
          <a:xfrm>
            <a:off x="152400" y="6000751"/>
            <a:ext cx="685800" cy="685800"/>
          </a:xfrm>
          <a:prstGeom prst="rect">
            <a:avLst/>
          </a:prstGeom>
        </p:spPr>
      </p:pic>
      <p:sp>
        <p:nvSpPr>
          <p:cNvPr id="7" name="Titre 1"/>
          <p:cNvSpPr txBox="1">
            <a:spLocks/>
          </p:cNvSpPr>
          <p:nvPr/>
        </p:nvSpPr>
        <p:spPr>
          <a:xfrm>
            <a:off x="990600" y="6200776"/>
            <a:ext cx="2362200" cy="400050"/>
          </a:xfrm>
          <a:prstGeom prst="rect">
            <a:avLst/>
          </a:prstGeom>
        </p:spPr>
        <p:txBody>
          <a:bodyPr vert="horz" lIns="91440" tIns="45720" rIns="91440" bIns="45720" rtlCol="0" anchor="ctr">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fr-FR" sz="1000" b="0" i="0" u="none" strike="noStrike" kern="1200" cap="none" spc="0" normalizeH="0" baseline="0" noProof="0" smtClean="0">
                <a:ln>
                  <a:noFill/>
                </a:ln>
                <a:solidFill>
                  <a:schemeClr val="tx2">
                    <a:lumMod val="60000"/>
                    <a:lumOff val="40000"/>
                  </a:schemeClr>
                </a:solidFill>
                <a:effectLst/>
                <a:uLnTx/>
                <a:uFillTx/>
                <a:latin typeface="Avenir Heavy"/>
                <a:ea typeface="+mj-ea"/>
                <a:cs typeface="Avenir Heavy"/>
              </a:rPr>
              <a:t>HOME STAGING – La leçon déco</a:t>
            </a:r>
            <a:endParaRPr kumimoji="0" lang="fr-FR" sz="1000" b="0" i="0" u="none" strike="noStrike" kern="1200" cap="none" spc="0" normalizeH="0" baseline="0" noProof="0" dirty="0" smtClean="0">
              <a:ln>
                <a:noFill/>
              </a:ln>
              <a:solidFill>
                <a:schemeClr val="tx2">
                  <a:lumMod val="60000"/>
                  <a:lumOff val="40000"/>
                </a:schemeClr>
              </a:solidFill>
              <a:effectLst/>
              <a:uLnTx/>
              <a:uFillTx/>
              <a:latin typeface="Avenir Heavy"/>
              <a:ea typeface="+mj-ea"/>
              <a:cs typeface="Avenir Heavy"/>
            </a:endParaRPr>
          </a:p>
        </p:txBody>
      </p:sp>
    </p:spTree>
  </p:cSld>
  <p:clrMapOvr>
    <a:masterClrMapping/>
  </p:clrMapOvr>
  <p:transition spd="slow" advClick="0" advTm="25000">
    <p:pull dir="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ETAPE 3</a:t>
            </a:r>
            <a:endParaRPr lang="fr-FR" dirty="0"/>
          </a:p>
        </p:txBody>
      </p:sp>
      <p:sp>
        <p:nvSpPr>
          <p:cNvPr id="4" name="ZoneTexte 3"/>
          <p:cNvSpPr txBox="1"/>
          <p:nvPr/>
        </p:nvSpPr>
        <p:spPr>
          <a:xfrm>
            <a:off x="457201" y="3853934"/>
            <a:ext cx="8229600" cy="1477328"/>
          </a:xfrm>
          <a:prstGeom prst="rect">
            <a:avLst/>
          </a:prstGeom>
          <a:noFill/>
        </p:spPr>
        <p:txBody>
          <a:bodyPr wrap="square" rtlCol="0">
            <a:spAutoFit/>
          </a:bodyPr>
          <a:lstStyle/>
          <a:p>
            <a:r>
              <a:rPr lang="fr-FR" dirty="0" smtClean="0"/>
              <a:t>Je vais repenser les espaces pour vous et ensemble on va placer les meubles que nous aurons garder lors de l’étape 1.</a:t>
            </a:r>
          </a:p>
          <a:p>
            <a:endParaRPr lang="fr-FR" dirty="0" smtClean="0"/>
          </a:p>
          <a:p>
            <a:r>
              <a:rPr lang="fr-FR" dirty="0" smtClean="0"/>
              <a:t>Cette étape consistera à valoriser votre bien tout en mettant en avant les volumes exploitables pour le futur acquéreur.</a:t>
            </a:r>
            <a:endParaRPr lang="fr-FR" dirty="0"/>
          </a:p>
        </p:txBody>
      </p:sp>
      <p:sp>
        <p:nvSpPr>
          <p:cNvPr id="5" name="ZoneTexte 4"/>
          <p:cNvSpPr txBox="1"/>
          <p:nvPr/>
        </p:nvSpPr>
        <p:spPr>
          <a:xfrm>
            <a:off x="457200" y="1600200"/>
            <a:ext cx="8534400" cy="1569660"/>
          </a:xfrm>
          <a:prstGeom prst="rect">
            <a:avLst/>
          </a:prstGeom>
          <a:noFill/>
        </p:spPr>
        <p:txBody>
          <a:bodyPr wrap="square" rtlCol="0">
            <a:spAutoFit/>
          </a:bodyPr>
          <a:lstStyle/>
          <a:p>
            <a:r>
              <a:rPr lang="fr-FR" sz="2400" b="1" dirty="0" smtClean="0"/>
              <a:t>J’emménage les pièces ! Pourquoi? </a:t>
            </a:r>
          </a:p>
          <a:p>
            <a:endParaRPr lang="fr-FR" dirty="0"/>
          </a:p>
          <a:p>
            <a:r>
              <a:rPr lang="fr-FR" dirty="0" smtClean="0"/>
              <a:t>Pour encore vous donnez toutes les chances de vendre. Si le futur acquéreur trouve que votre bien est trop petit et pas fonctionnel, il ne se projettera pas dans ce bien et il repartira sans hésitation! Il retiendra encore une image négative d’un bien trop petit.   </a:t>
            </a:r>
            <a:endParaRPr lang="fr-FR" dirty="0"/>
          </a:p>
        </p:txBody>
      </p:sp>
      <p:pic>
        <p:nvPicPr>
          <p:cNvPr id="6" name="Image 5" descr="logo sans fond blanc.gif"/>
          <p:cNvPicPr>
            <a:picLocks noChangeAspect="1"/>
          </p:cNvPicPr>
          <p:nvPr/>
        </p:nvPicPr>
        <p:blipFill>
          <a:blip r:embed="rId2"/>
          <a:stretch>
            <a:fillRect/>
          </a:stretch>
        </p:blipFill>
        <p:spPr>
          <a:xfrm>
            <a:off x="152400" y="6000751"/>
            <a:ext cx="685800" cy="685800"/>
          </a:xfrm>
          <a:prstGeom prst="rect">
            <a:avLst/>
          </a:prstGeom>
        </p:spPr>
      </p:pic>
      <p:sp>
        <p:nvSpPr>
          <p:cNvPr id="7" name="Titre 1"/>
          <p:cNvSpPr txBox="1">
            <a:spLocks/>
          </p:cNvSpPr>
          <p:nvPr/>
        </p:nvSpPr>
        <p:spPr>
          <a:xfrm>
            <a:off x="990600" y="6200776"/>
            <a:ext cx="2362200" cy="400050"/>
          </a:xfrm>
          <a:prstGeom prst="rect">
            <a:avLst/>
          </a:prstGeom>
        </p:spPr>
        <p:txBody>
          <a:bodyPr vert="horz" lIns="91440" tIns="45720" rIns="91440" bIns="45720" rtlCol="0" anchor="ctr">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fr-FR" sz="1000" b="0" i="0" u="none" strike="noStrike" kern="1200" cap="none" spc="0" normalizeH="0" baseline="0" noProof="0" smtClean="0">
                <a:ln>
                  <a:noFill/>
                </a:ln>
                <a:solidFill>
                  <a:schemeClr val="tx2">
                    <a:lumMod val="60000"/>
                    <a:lumOff val="40000"/>
                  </a:schemeClr>
                </a:solidFill>
                <a:effectLst/>
                <a:uLnTx/>
                <a:uFillTx/>
                <a:latin typeface="Avenir Heavy"/>
                <a:ea typeface="+mj-ea"/>
                <a:cs typeface="Avenir Heavy"/>
              </a:rPr>
              <a:t>HOME STAGING – La leçon déco</a:t>
            </a:r>
            <a:endParaRPr kumimoji="0" lang="fr-FR" sz="1000" b="0" i="0" u="none" strike="noStrike" kern="1200" cap="none" spc="0" normalizeH="0" baseline="0" noProof="0" dirty="0" smtClean="0">
              <a:ln>
                <a:noFill/>
              </a:ln>
              <a:solidFill>
                <a:schemeClr val="tx2">
                  <a:lumMod val="60000"/>
                  <a:lumOff val="40000"/>
                </a:schemeClr>
              </a:solidFill>
              <a:effectLst/>
              <a:uLnTx/>
              <a:uFillTx/>
              <a:latin typeface="Avenir Heavy"/>
              <a:ea typeface="+mj-ea"/>
              <a:cs typeface="Avenir Heavy"/>
            </a:endParaRPr>
          </a:p>
        </p:txBody>
      </p:sp>
    </p:spTree>
  </p:cSld>
  <p:clrMapOvr>
    <a:masterClrMapping/>
  </p:clrMapOvr>
  <p:transition spd="slow" advClick="0" advTm="25000">
    <p:pull dir="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ETAPE  4</a:t>
            </a:r>
            <a:endParaRPr lang="fr-FR" dirty="0"/>
          </a:p>
        </p:txBody>
      </p:sp>
      <p:sp>
        <p:nvSpPr>
          <p:cNvPr id="4" name="ZoneTexte 3"/>
          <p:cNvSpPr txBox="1"/>
          <p:nvPr/>
        </p:nvSpPr>
        <p:spPr>
          <a:xfrm>
            <a:off x="457200" y="1600200"/>
            <a:ext cx="8534400" cy="1569660"/>
          </a:xfrm>
          <a:prstGeom prst="rect">
            <a:avLst/>
          </a:prstGeom>
          <a:noFill/>
        </p:spPr>
        <p:txBody>
          <a:bodyPr wrap="square" rtlCol="0">
            <a:spAutoFit/>
          </a:bodyPr>
          <a:lstStyle/>
          <a:p>
            <a:r>
              <a:rPr lang="fr-FR" sz="2400" b="1" dirty="0" smtClean="0"/>
              <a:t>Je décore ! Pourquoi? </a:t>
            </a:r>
          </a:p>
          <a:p>
            <a:endParaRPr lang="fr-FR" dirty="0"/>
          </a:p>
          <a:p>
            <a:r>
              <a:rPr lang="fr-FR" dirty="0" smtClean="0"/>
              <a:t>Pour encore vous donnez toutes les chances de vendre. Plus le futur acquéreur se sentira bien, plus il sera séduit par votre bien et la visite se déroulera d’autant mieux! Il retiendra une image positive d’un bien actuel et tendance.   </a:t>
            </a:r>
            <a:endParaRPr lang="fr-FR" dirty="0"/>
          </a:p>
        </p:txBody>
      </p:sp>
      <p:sp>
        <p:nvSpPr>
          <p:cNvPr id="5" name="ZoneTexte 4"/>
          <p:cNvSpPr txBox="1"/>
          <p:nvPr/>
        </p:nvSpPr>
        <p:spPr>
          <a:xfrm>
            <a:off x="457201" y="3853934"/>
            <a:ext cx="8229600" cy="1200329"/>
          </a:xfrm>
          <a:prstGeom prst="rect">
            <a:avLst/>
          </a:prstGeom>
          <a:noFill/>
        </p:spPr>
        <p:txBody>
          <a:bodyPr wrap="square" rtlCol="0">
            <a:spAutoFit/>
          </a:bodyPr>
          <a:lstStyle/>
          <a:p>
            <a:r>
              <a:rPr lang="fr-FR" dirty="0" smtClean="0"/>
              <a:t>Je vais placer la décoration que nous aurons garder lors de l’étape 1.</a:t>
            </a:r>
          </a:p>
          <a:p>
            <a:endParaRPr lang="fr-FR" dirty="0" smtClean="0"/>
          </a:p>
          <a:p>
            <a:r>
              <a:rPr lang="fr-FR" dirty="0" smtClean="0"/>
              <a:t>Cette étape consistera à valoriser votre bien tout en mettant en avant une décoration actuelle.</a:t>
            </a:r>
            <a:endParaRPr lang="fr-FR" dirty="0"/>
          </a:p>
        </p:txBody>
      </p:sp>
      <p:pic>
        <p:nvPicPr>
          <p:cNvPr id="6" name="Image 5" descr="logo sans fond blanc.gif"/>
          <p:cNvPicPr>
            <a:picLocks noChangeAspect="1"/>
          </p:cNvPicPr>
          <p:nvPr/>
        </p:nvPicPr>
        <p:blipFill>
          <a:blip r:embed="rId2"/>
          <a:stretch>
            <a:fillRect/>
          </a:stretch>
        </p:blipFill>
        <p:spPr>
          <a:xfrm>
            <a:off x="152400" y="6000751"/>
            <a:ext cx="685800" cy="685800"/>
          </a:xfrm>
          <a:prstGeom prst="rect">
            <a:avLst/>
          </a:prstGeom>
        </p:spPr>
      </p:pic>
      <p:sp>
        <p:nvSpPr>
          <p:cNvPr id="7" name="Titre 1"/>
          <p:cNvSpPr txBox="1">
            <a:spLocks/>
          </p:cNvSpPr>
          <p:nvPr/>
        </p:nvSpPr>
        <p:spPr>
          <a:xfrm>
            <a:off x="990600" y="6200776"/>
            <a:ext cx="2362200" cy="400050"/>
          </a:xfrm>
          <a:prstGeom prst="rect">
            <a:avLst/>
          </a:prstGeom>
        </p:spPr>
        <p:txBody>
          <a:bodyPr vert="horz" lIns="91440" tIns="45720" rIns="91440" bIns="45720" rtlCol="0" anchor="ctr">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fr-FR" sz="1000" b="0" i="0" u="none" strike="noStrike" kern="1200" cap="none" spc="0" normalizeH="0" baseline="0" noProof="0" smtClean="0">
                <a:ln>
                  <a:noFill/>
                </a:ln>
                <a:solidFill>
                  <a:schemeClr val="tx2">
                    <a:lumMod val="60000"/>
                    <a:lumOff val="40000"/>
                  </a:schemeClr>
                </a:solidFill>
                <a:effectLst/>
                <a:uLnTx/>
                <a:uFillTx/>
                <a:latin typeface="Avenir Heavy"/>
                <a:ea typeface="+mj-ea"/>
                <a:cs typeface="Avenir Heavy"/>
              </a:rPr>
              <a:t>HOME STAGING – La leçon déco</a:t>
            </a:r>
            <a:endParaRPr kumimoji="0" lang="fr-FR" sz="1000" b="0" i="0" u="none" strike="noStrike" kern="1200" cap="none" spc="0" normalizeH="0" baseline="0" noProof="0" dirty="0" smtClean="0">
              <a:ln>
                <a:noFill/>
              </a:ln>
              <a:solidFill>
                <a:schemeClr val="tx2">
                  <a:lumMod val="60000"/>
                  <a:lumOff val="40000"/>
                </a:schemeClr>
              </a:solidFill>
              <a:effectLst/>
              <a:uLnTx/>
              <a:uFillTx/>
              <a:latin typeface="Avenir Heavy"/>
              <a:ea typeface="+mj-ea"/>
              <a:cs typeface="Avenir Heavy"/>
            </a:endParaRPr>
          </a:p>
        </p:txBody>
      </p:sp>
    </p:spTree>
  </p:cSld>
  <p:clrMapOvr>
    <a:masterClrMapping/>
  </p:clrMapOvr>
  <p:transition spd="slow" advClick="0" advTm="25000">
    <p:pull dir="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304800" y="76200"/>
            <a:ext cx="3810000" cy="732340"/>
          </a:xfrm>
        </p:spPr>
        <p:txBody>
          <a:bodyPr>
            <a:normAutofit/>
          </a:bodyPr>
          <a:lstStyle/>
          <a:p>
            <a:r>
              <a:rPr lang="fr-FR" sz="3600" dirty="0" smtClean="0"/>
              <a:t>Quelques exemples</a:t>
            </a:r>
            <a:endParaRPr lang="fr-FR" sz="3600" dirty="0"/>
          </a:p>
        </p:txBody>
      </p:sp>
      <p:pic>
        <p:nvPicPr>
          <p:cNvPr id="5" name="Image 4" descr="image1.PNG"/>
          <p:cNvPicPr>
            <a:picLocks noChangeAspect="1"/>
          </p:cNvPicPr>
          <p:nvPr/>
        </p:nvPicPr>
        <p:blipFill>
          <a:blip r:embed="rId2"/>
          <a:stretch>
            <a:fillRect/>
          </a:stretch>
        </p:blipFill>
        <p:spPr>
          <a:xfrm>
            <a:off x="4419600" y="0"/>
            <a:ext cx="4028863" cy="2978787"/>
          </a:xfrm>
          <a:prstGeom prst="rect">
            <a:avLst/>
          </a:prstGeom>
        </p:spPr>
      </p:pic>
      <p:pic>
        <p:nvPicPr>
          <p:cNvPr id="7" name="Image 6" descr="logo sans fond blanc.gif"/>
          <p:cNvPicPr>
            <a:picLocks noChangeAspect="1"/>
          </p:cNvPicPr>
          <p:nvPr/>
        </p:nvPicPr>
        <p:blipFill>
          <a:blip r:embed="rId3"/>
          <a:stretch>
            <a:fillRect/>
          </a:stretch>
        </p:blipFill>
        <p:spPr>
          <a:xfrm>
            <a:off x="152400" y="6000751"/>
            <a:ext cx="685800" cy="685800"/>
          </a:xfrm>
          <a:prstGeom prst="rect">
            <a:avLst/>
          </a:prstGeom>
        </p:spPr>
      </p:pic>
      <p:sp>
        <p:nvSpPr>
          <p:cNvPr id="8" name="Titre 1"/>
          <p:cNvSpPr txBox="1">
            <a:spLocks/>
          </p:cNvSpPr>
          <p:nvPr/>
        </p:nvSpPr>
        <p:spPr>
          <a:xfrm>
            <a:off x="990600" y="6200776"/>
            <a:ext cx="2362200" cy="400050"/>
          </a:xfrm>
          <a:prstGeom prst="rect">
            <a:avLst/>
          </a:prstGeom>
        </p:spPr>
        <p:txBody>
          <a:bodyPr vert="horz" lIns="91440" tIns="45720" rIns="91440" bIns="45720" rtlCol="0" anchor="ctr">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fr-FR" sz="1000" b="0" i="0" u="none" strike="noStrike" kern="1200" cap="none" spc="0" normalizeH="0" baseline="0" noProof="0" smtClean="0">
                <a:ln>
                  <a:noFill/>
                </a:ln>
                <a:solidFill>
                  <a:schemeClr val="tx2">
                    <a:lumMod val="60000"/>
                    <a:lumOff val="40000"/>
                  </a:schemeClr>
                </a:solidFill>
                <a:effectLst/>
                <a:uLnTx/>
                <a:uFillTx/>
                <a:latin typeface="Avenir Heavy"/>
                <a:ea typeface="+mj-ea"/>
                <a:cs typeface="Avenir Heavy"/>
              </a:rPr>
              <a:t>HOME STAGING – La leçon déco</a:t>
            </a:r>
            <a:endParaRPr kumimoji="0" lang="fr-FR" sz="1000" b="0" i="0" u="none" strike="noStrike" kern="1200" cap="none" spc="0" normalizeH="0" baseline="0" noProof="0" dirty="0" smtClean="0">
              <a:ln>
                <a:noFill/>
              </a:ln>
              <a:solidFill>
                <a:schemeClr val="tx2">
                  <a:lumMod val="60000"/>
                  <a:lumOff val="40000"/>
                </a:schemeClr>
              </a:solidFill>
              <a:effectLst/>
              <a:uLnTx/>
              <a:uFillTx/>
              <a:latin typeface="Avenir Heavy"/>
              <a:ea typeface="+mj-ea"/>
              <a:cs typeface="Avenir Heavy"/>
            </a:endParaRPr>
          </a:p>
        </p:txBody>
      </p:sp>
      <p:pic>
        <p:nvPicPr>
          <p:cNvPr id="9" name="Image 8" descr="cuisine veules.PNG"/>
          <p:cNvPicPr>
            <a:picLocks noChangeAspect="1"/>
          </p:cNvPicPr>
          <p:nvPr/>
        </p:nvPicPr>
        <p:blipFill>
          <a:blip r:embed="rId4"/>
          <a:stretch>
            <a:fillRect/>
          </a:stretch>
        </p:blipFill>
        <p:spPr>
          <a:xfrm>
            <a:off x="0" y="808540"/>
            <a:ext cx="3571309" cy="4830260"/>
          </a:xfrm>
          <a:prstGeom prst="rect">
            <a:avLst/>
          </a:prstGeom>
        </p:spPr>
      </p:pic>
      <p:pic>
        <p:nvPicPr>
          <p:cNvPr id="10" name="Image 9" descr="montage Salon avant après.jpeg"/>
          <p:cNvPicPr>
            <a:picLocks noChangeAspect="1"/>
          </p:cNvPicPr>
          <p:nvPr/>
        </p:nvPicPr>
        <p:blipFill>
          <a:blip r:embed="rId5"/>
          <a:srcRect l="1594" t="3941" b="3941"/>
          <a:stretch>
            <a:fillRect/>
          </a:stretch>
        </p:blipFill>
        <p:spPr>
          <a:xfrm>
            <a:off x="3522606" y="2978788"/>
            <a:ext cx="5545194" cy="3707764"/>
          </a:xfrm>
          <a:prstGeom prst="rect">
            <a:avLst/>
          </a:prstGeom>
        </p:spPr>
      </p:pic>
    </p:spTree>
  </p:cSld>
  <p:clrMapOvr>
    <a:masterClrMapping/>
  </p:clrMapOvr>
  <p:transition spd="slow" advClick="0" advTm="6000">
    <p:pull dir="ru"/>
  </p:transition>
  <p:timing>
    <p:tnLst>
      <p:par>
        <p:cTn id="1" dur="indefinite" restart="never" nodeType="tmRoot"/>
      </p:par>
    </p:tnLst>
  </p:timing>
</p:sld>
</file>

<file path=ppt/theme/theme1.xml><?xml version="1.0" encoding="utf-8"?>
<a:theme xmlns:a="http://schemas.openxmlformats.org/drawingml/2006/main" name="Thème Office">
  <a:themeElements>
    <a:clrScheme name="Fonderie">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Papier.thmx</Template>
  <TotalTime>812</TotalTime>
  <Words>643</Words>
  <Application>Microsoft Macintosh PowerPoint</Application>
  <PresentationFormat>Présentation à l'écran (4:3)</PresentationFormat>
  <Paragraphs>52</Paragraphs>
  <Slides>8</Slides>
  <Notes>0</Notes>
  <HiddenSlides>0</HiddenSlides>
  <MMClips>0</MMClips>
  <ScaleCrop>false</ScaleCrop>
  <HeadingPairs>
    <vt:vector size="4" baseType="variant">
      <vt:variant>
        <vt:lpstr>Modèle de conception</vt:lpstr>
      </vt:variant>
      <vt:variant>
        <vt:i4>1</vt:i4>
      </vt:variant>
      <vt:variant>
        <vt:lpstr>Titres des diapositives</vt:lpstr>
      </vt:variant>
      <vt:variant>
        <vt:i4>8</vt:i4>
      </vt:variant>
    </vt:vector>
  </HeadingPairs>
  <TitlesOfParts>
    <vt:vector size="9" baseType="lpstr">
      <vt:lpstr>Thème Office</vt:lpstr>
      <vt:lpstr>HOME STAGING – La leçon déco</vt:lpstr>
      <vt:lpstr>HOME STAGING, c’est quoi?</vt:lpstr>
      <vt:lpstr>Les étapes clés</vt:lpstr>
      <vt:lpstr>ETAPE 1</vt:lpstr>
      <vt:lpstr>ETAPE 2</vt:lpstr>
      <vt:lpstr>ETAPE 3</vt:lpstr>
      <vt:lpstr>ETAPE  4</vt:lpstr>
      <vt:lpstr>Quelques exemples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Home Staging</dc:title>
  <dc:creator>ludi</dc:creator>
  <cp:lastModifiedBy>ludi</cp:lastModifiedBy>
  <cp:revision>26</cp:revision>
  <dcterms:created xsi:type="dcterms:W3CDTF">2018-02-28T02:44:20Z</dcterms:created>
  <dcterms:modified xsi:type="dcterms:W3CDTF">2018-02-28T13:05:25Z</dcterms:modified>
</cp:coreProperties>
</file>